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3" r:id="rId3"/>
    <p:sldMasterId id="2147483685" r:id="rId4"/>
  </p:sldMasterIdLst>
  <p:notesMasterIdLst>
    <p:notesMasterId r:id="rId6"/>
  </p:notesMasterIdLst>
  <p:sldIdLst>
    <p:sldId id="256" r:id="rId5"/>
    <p:sldId id="257" r:id="rId7"/>
    <p:sldId id="259" r:id="rId8"/>
    <p:sldId id="264" r:id="rId9"/>
    <p:sldId id="309" r:id="rId10"/>
    <p:sldId id="323" r:id="rId11"/>
    <p:sldId id="310" r:id="rId12"/>
    <p:sldId id="311" r:id="rId13"/>
    <p:sldId id="313" r:id="rId14"/>
    <p:sldId id="315" r:id="rId15"/>
    <p:sldId id="317" r:id="rId16"/>
    <p:sldId id="318" r:id="rId17"/>
    <p:sldId id="320" r:id="rId18"/>
    <p:sldId id="321" r:id="rId19"/>
    <p:sldId id="304" r:id="rId20"/>
  </p:sldIdLst>
  <p:sldSz cx="9144000" cy="5143500"/>
  <p:notesSz cx="6858000" cy="9144000"/>
  <p:embeddedFontLst>
    <p:embeddedFont>
      <p:font typeface="Montserrat ExtraBold"/>
      <p:bold r:id="rId24"/>
      <p:boldItalic r:id="rId25"/>
    </p:embeddedFont>
    <p:embeddedFont>
      <p:font typeface="Montserrat"/>
      <p:regular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Proxima Nova Semibold" panose="02000506030000020004"/>
      <p:bold r:id="rId31"/>
    </p:embeddedFont>
    <p:embeddedFont>
      <p:font typeface="Proxima Nova" panose="02000506030000020004"/>
      <p:regular r:id="rId32"/>
    </p:embeddedFont>
    <p:embeddedFont>
      <p:font typeface="Montserrat ExtraLight"/>
      <p:regular r:id="rId33"/>
      <p:bold r:id="rId34"/>
      <p:italic r:id="rId35"/>
      <p:boldItalic r:id="rId36"/>
    </p:embeddedFont>
    <p:embeddedFont>
      <p:font typeface="Consolas" panose="020B060902020403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0" Type="http://schemas.openxmlformats.org/officeDocument/2006/relationships/font" Target="fonts/font17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87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GB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GB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5" Type="http://schemas.openxmlformats.org/officeDocument/2006/relationships/theme" Target="../theme/theme3.xml"/><Relationship Id="rId34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3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 panose="02000506030000020004"/>
              <a:buNone/>
              <a:defRPr sz="2400">
                <a:solidFill>
                  <a:srgbClr val="FFFFFF"/>
                </a:solidFill>
                <a:latin typeface="Proxima Nova Semibold" panose="02000506030000020004"/>
                <a:ea typeface="Proxima Nova Semibold" panose="02000506030000020004"/>
                <a:cs typeface="Proxima Nova Semibold" panose="02000506030000020004"/>
                <a:sym typeface="Proxima Nova Semibold" panose="02000506030000020004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●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○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 panose="02000506030000020004"/>
              <a:buChar char="■"/>
              <a:defRPr sz="1100">
                <a:solidFill>
                  <a:srgbClr val="435D74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hyperlink" Target="http://bit.ly/2Tynxt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2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Web development</a:t>
            </a:r>
            <a:endParaRPr lang="en-US" altLang="en-GB"/>
          </a:p>
        </p:txBody>
      </p:sp>
      <p:sp>
        <p:nvSpPr>
          <p:cNvPr id="163" name="Google Shape;163;p38"/>
          <p:cNvSpPr txBox="1"/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By Rajdeep Karmakar</a:t>
            </a:r>
            <a:endParaRPr lang="en-US" altLang="en-GB"/>
          </a:p>
        </p:txBody>
      </p:sp>
      <p:sp>
        <p:nvSpPr>
          <p:cNvPr id="164" name="Google Shape;164;p38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 a y  2 </a:t>
            </a:r>
            <a:endParaRPr lang="en-US" altLang="en-GB"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43255" y="445135"/>
            <a:ext cx="6281420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Where Domains Are Stored &amp; How They Fetch: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 Box 6"/>
          <p:cNvSpPr txBox="1"/>
          <p:nvPr/>
        </p:nvSpPr>
        <p:spPr>
          <a:xfrm>
            <a:off x="584835" y="998855"/>
            <a:ext cx="82524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Where Domains Are Stored &amp; How They Fetch: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b="1" u="sng">
                <a:solidFill>
                  <a:schemeClr val="tx2">
                    <a:lumMod val="75000"/>
                  </a:schemeClr>
                </a:solidFill>
              </a:rPr>
              <a:t>Where Domains Are Stored: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1) Domains are managed by domain registrars (like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GoDaddy, Namecheap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). When you purchase a domain, it's stored in a global database managed by the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ICANN (Internet Corporation for Assigned Names and Numbers).</a:t>
            </a:r>
            <a:endParaRPr lang="en-US" b="1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)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Domains are linked to authoritative DNS servers that hold the IP address and related DNS records for the domain.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83895" y="2643505"/>
            <a:ext cx="60674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u="sng">
                <a:solidFill>
                  <a:schemeClr val="bg1">
                    <a:lumMod val="95000"/>
                  </a:schemeClr>
                </a:solidFill>
                <a:sym typeface="+mn-ea"/>
              </a:rPr>
              <a:t>How Domains Are Fetched:</a:t>
            </a:r>
            <a:endParaRPr lang="en-US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sym typeface="+mn-ea"/>
              </a:rPr>
              <a:t>1) When you type in a domain name, your browser queries DNS to find out which IP address the domain is associated with.</a:t>
            </a:r>
            <a:endParaRPr lang="en-US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sym typeface="+mn-ea"/>
              </a:rPr>
              <a:t>2) The DNS process involves checking multiple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sym typeface="+mn-ea"/>
              </a:rPr>
              <a:t>DNS servers (root, TLD, authoritative)</a:t>
            </a:r>
            <a:r>
              <a:rPr lang="en-US">
                <a:solidFill>
                  <a:schemeClr val="bg1">
                    <a:lumMod val="95000"/>
                  </a:schemeClr>
                </a:solidFill>
                <a:sym typeface="+mn-ea"/>
              </a:rPr>
              <a:t> to find the correct IP address.</a:t>
            </a:r>
            <a:endParaRPr lang="en-US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sym typeface="+mn-ea"/>
              </a:rPr>
              <a:t>3) Once the IP address is returned, the browser uses it to send a request to the web server.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4030" y="411480"/>
            <a:ext cx="5904865" cy="4349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43255" y="445135"/>
            <a:ext cx="6281420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of how the web works:</a:t>
            </a:r>
            <a:endParaRPr lang="en-US"/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 Box 1"/>
          <p:cNvSpPr txBox="1"/>
          <p:nvPr/>
        </p:nvSpPr>
        <p:spPr>
          <a:xfrm>
            <a:off x="683895" y="1059180"/>
            <a:ext cx="595312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Frontend</a:t>
            </a:r>
            <a:r>
              <a:rPr lang="en-US">
                <a:solidFill>
                  <a:schemeClr val="bg1"/>
                </a:solidFill>
              </a:rPr>
              <a:t>: The part users interact with (HTML, CSS, JavaScript) displayed by the browser.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Backend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>
                <a:solidFill>
                  <a:schemeClr val="bg1"/>
                </a:solidFill>
              </a:rPr>
              <a:t> Handles the logic, data processing, and connects to the database.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Database:</a:t>
            </a:r>
            <a:r>
              <a:rPr lang="en-US">
                <a:solidFill>
                  <a:schemeClr val="bg1"/>
                </a:solidFill>
              </a:rPr>
              <a:t> Stores and retrieves data for the website (like user information).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DNS</a:t>
            </a:r>
            <a:r>
              <a:rPr lang="en-US">
                <a:solidFill>
                  <a:schemeClr val="bg1"/>
                </a:solidFill>
              </a:rPr>
              <a:t>: Translates domain names into IP addresses, allowing browsers to find the correct web server.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IP Address: </a:t>
            </a:r>
            <a:r>
              <a:rPr lang="en-US">
                <a:solidFill>
                  <a:schemeClr val="bg1"/>
                </a:solidFill>
              </a:rPr>
              <a:t>The unique numerical label assigned to each device on the internet, used for identifying the server.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27" name="Picture 126"/>
          <p:cNvPicPr/>
          <p:nvPr/>
        </p:nvPicPr>
        <p:blipFill>
          <a:blip r:embed="rId1"/>
          <a:stretch>
            <a:fillRect/>
          </a:stretch>
        </p:blipFill>
        <p:spPr>
          <a:xfrm>
            <a:off x="6732270" y="555625"/>
            <a:ext cx="1834515" cy="17545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2267585" y="3453765"/>
            <a:ext cx="6259195" cy="598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VS Code installation</a:t>
            </a:r>
            <a:endParaRPr lang="en-US" altLang="en-GB">
              <a:sym typeface="+mn-ea"/>
            </a:endParaRPr>
          </a:p>
        </p:txBody>
      </p:sp>
      <p:sp>
        <p:nvSpPr>
          <p:cNvPr id="207" name="Google Shape;207;p43"/>
          <p:cNvSpPr txBox="1"/>
          <p:nvPr>
            <p:ph type="title" idx="2"/>
          </p:nvPr>
        </p:nvSpPr>
        <p:spPr>
          <a:xfrm>
            <a:off x="971550" y="3253740"/>
            <a:ext cx="916305" cy="931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2124215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2267585" y="3453765"/>
            <a:ext cx="6259195" cy="598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git Installation</a:t>
            </a:r>
            <a:endParaRPr lang="en-US" altLang="en-GB">
              <a:sym typeface="+mn-ea"/>
            </a:endParaRPr>
          </a:p>
        </p:txBody>
      </p:sp>
      <p:sp>
        <p:nvSpPr>
          <p:cNvPr id="207" name="Google Shape;207;p43"/>
          <p:cNvSpPr txBox="1"/>
          <p:nvPr>
            <p:ph type="title" idx="2"/>
          </p:nvPr>
        </p:nvSpPr>
        <p:spPr>
          <a:xfrm>
            <a:off x="971550" y="3253740"/>
            <a:ext cx="916305" cy="931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2124215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4390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24510" y="88265"/>
            <a:ext cx="8078470" cy="4994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938530" y="445135"/>
            <a:ext cx="5735955" cy="668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Today’s Topics:</a:t>
            </a:r>
            <a:endParaRPr lang="en-US" altLang="en-GB"/>
          </a:p>
        </p:txBody>
      </p:sp>
      <p:sp>
        <p:nvSpPr>
          <p:cNvPr id="171" name="Google Shape;171;p39"/>
          <p:cNvSpPr txBox="1"/>
          <p:nvPr>
            <p:ph type="body" idx="1"/>
          </p:nvPr>
        </p:nvSpPr>
        <p:spPr>
          <a:xfrm>
            <a:off x="938530" y="1245870"/>
            <a:ext cx="7172325" cy="1726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There’s what you’ll find in this </a:t>
            </a:r>
            <a:r>
              <a:rPr lang="en-GB" sz="1600" b="1">
                <a:uFill>
                  <a:noFill/>
                </a:uFill>
                <a:hlinkClick r:id="rId1"/>
              </a:rPr>
              <a:t>Slidesgo</a:t>
            </a:r>
            <a:r>
              <a:rPr lang="en-GB" sz="1600"/>
              <a:t> template: 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altLang="en-GB" sz="1600"/>
              <a:t>DNS</a:t>
            </a:r>
            <a:endParaRPr lang="en-US" altLang="en-GB" sz="160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altLang="en-GB" sz="1600"/>
              <a:t>IP address</a:t>
            </a:r>
            <a:endParaRPr lang="en-US" altLang="en-GB" sz="160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altLang="en-GB" sz="1600"/>
              <a:t>VS code installation</a:t>
            </a:r>
            <a:endParaRPr lang="en-US" altLang="en-GB" sz="160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altLang="en-GB" sz="1600"/>
              <a:t>git installation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GB" sz="160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ctrTitle"/>
          </p:nvPr>
        </p:nvSpPr>
        <p:spPr>
          <a:xfrm>
            <a:off x="3131820" y="2566670"/>
            <a:ext cx="1190625" cy="9328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01 </a:t>
            </a:r>
            <a:endParaRPr lang="en-GB"/>
          </a:p>
        </p:txBody>
      </p:sp>
      <p:sp>
        <p:nvSpPr>
          <p:cNvPr id="195" name="Google Shape;195;p41"/>
          <p:cNvSpPr txBox="1"/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Domain Name System</a:t>
            </a:r>
            <a:endParaRPr lang="en-US" alt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4427995" y="2499552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94;p41"/>
          <p:cNvSpPr txBox="1"/>
          <p:nvPr/>
        </p:nvSpPr>
        <p:spPr>
          <a:xfrm>
            <a:off x="4644390" y="2571750"/>
            <a:ext cx="2899410" cy="9328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DNS</a:t>
            </a:r>
            <a:endParaRPr lang="en-US" alt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43255" y="445135"/>
            <a:ext cx="3678555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DNS (Domain Name System):</a:t>
            </a:r>
            <a:endParaRPr lang="en-GB"/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 Box 6"/>
          <p:cNvSpPr txBox="1"/>
          <p:nvPr/>
        </p:nvSpPr>
        <p:spPr>
          <a:xfrm>
            <a:off x="584835" y="998855"/>
            <a:ext cx="825246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What is DNS?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DNS (Domain Name System)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</a:rPr>
              <a:t> is like the phonebook of the internet. It translates human-readable domain names (like example.com) into machine-readable IP addresses (like 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  <a:highlight>
                  <a:srgbClr val="808080"/>
                </a:highlight>
              </a:rPr>
              <a:t>192.168.1.1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</a:rPr>
              <a:t>) that computers use to identify each other on the network.</a:t>
            </a:r>
            <a:endParaRPr lang="en-US" sz="1200">
              <a:solidFill>
                <a:schemeClr val="bg1">
                  <a:lumMod val="95000"/>
                </a:schemeClr>
              </a:solidFill>
            </a:endParaRPr>
          </a:p>
          <a:p>
            <a:endParaRPr lang="en-US" sz="12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How DNS Works: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1)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You enter a domain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(like example.com) in the browser.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2)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The browser checks its local DNS cache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to see if it already knows the IP address.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3) If not, it sends a request to 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DNS resolver (usually provided by your ISP)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4) The resolver checks several DNS servers: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lvl="3" indent="457200"/>
            <a:r>
              <a:rPr lang="en-US" b="1" u="sng">
                <a:solidFill>
                  <a:schemeClr val="tx2">
                    <a:lumMod val="75000"/>
                  </a:schemeClr>
                </a:solidFill>
              </a:rPr>
              <a:t>Root DNS servers: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Directs the request to the correct top-level domain (TLD) server(e.g.,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.com, .org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).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lvl="3" indent="457200"/>
            <a:r>
              <a:rPr lang="en-US" b="1" u="sng">
                <a:solidFill>
                  <a:schemeClr val="tx2">
                    <a:lumMod val="75000"/>
                  </a:schemeClr>
                </a:solidFill>
              </a:rPr>
              <a:t>TLD DNS servers: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Provide the address of the DNS server responsible for the specific 	domain.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lvl="3" indent="457200"/>
            <a:r>
              <a:rPr lang="en-US" b="1" u="sng">
                <a:solidFill>
                  <a:schemeClr val="tx2">
                    <a:lumMod val="75000"/>
                  </a:schemeClr>
                </a:solidFill>
              </a:rPr>
              <a:t>Authoritative DNS servers: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Hold the actual IP address of the domain you requested.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lvl="3"/>
            <a:r>
              <a:rPr lang="en-US">
                <a:solidFill>
                  <a:schemeClr val="bg1">
                    <a:lumMod val="95000"/>
                  </a:schemeClr>
                </a:solidFill>
              </a:rPr>
              <a:t>5) The resolver returns the IP address to the browser.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6) The browser uses this IP address to connect to the web server hosting the website.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43255" y="445135"/>
            <a:ext cx="4924425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DNS (Domain Name System):</a:t>
            </a:r>
            <a:endParaRPr lang="en-GB"/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9" name="Picture 118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50" y="987425"/>
            <a:ext cx="3723005" cy="2552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45" y="987425"/>
            <a:ext cx="1949450" cy="1524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2267585" y="3453765"/>
            <a:ext cx="6259195" cy="598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IP Address</a:t>
            </a:r>
            <a:endParaRPr lang="en-US" altLang="en-GB"/>
          </a:p>
        </p:txBody>
      </p:sp>
      <p:sp>
        <p:nvSpPr>
          <p:cNvPr id="207" name="Google Shape;207;p43"/>
          <p:cNvSpPr txBox="1"/>
          <p:nvPr>
            <p:ph type="title" idx="2"/>
          </p:nvPr>
        </p:nvSpPr>
        <p:spPr>
          <a:xfrm>
            <a:off x="971550" y="3253740"/>
            <a:ext cx="916305" cy="931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cxnSp>
        <p:nvCxnSpPr>
          <p:cNvPr id="209" name="Google Shape;209;p43"/>
          <p:cNvCxnSpPr/>
          <p:nvPr/>
        </p:nvCxnSpPr>
        <p:spPr>
          <a:xfrm>
            <a:off x="2124215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43255" y="445135"/>
            <a:ext cx="4924425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IP</a:t>
            </a:r>
            <a:r>
              <a:rPr lang="en-US" altLang="en-GB"/>
              <a:t>(Internet Protocol)</a:t>
            </a:r>
            <a:r>
              <a:rPr lang="en-GB"/>
              <a:t> Address:</a:t>
            </a:r>
            <a:endParaRPr lang="en-GB"/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 Box 6"/>
          <p:cNvSpPr txBox="1"/>
          <p:nvPr/>
        </p:nvSpPr>
        <p:spPr>
          <a:xfrm>
            <a:off x="584835" y="998855"/>
            <a:ext cx="825246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What is an IP Address?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IP (Internet Protocol)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Address is a unique address assigned to every device connected to the internet, allowing computers to communicate with each other.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Example: </a:t>
            </a:r>
            <a:r>
              <a:rPr lang="en-US">
                <a:solidFill>
                  <a:schemeClr val="bg1">
                    <a:lumMod val="95000"/>
                  </a:schemeClr>
                </a:solidFill>
                <a:highlight>
                  <a:srgbClr val="808080"/>
                </a:highlight>
                <a:latin typeface="Consolas" panose="020B0609020204030204" charset="0"/>
                <a:cs typeface="Consolas" panose="020B0609020204030204" charset="0"/>
              </a:rPr>
              <a:t>192.168.1.1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or for IPv6: </a:t>
            </a:r>
            <a:r>
              <a:rPr lang="en-US">
                <a:solidFill>
                  <a:schemeClr val="bg1">
                    <a:lumMod val="95000"/>
                  </a:schemeClr>
                </a:solidFill>
                <a:highlight>
                  <a:srgbClr val="808080"/>
                </a:highlight>
                <a:latin typeface="Consolas" panose="020B0609020204030204" charset="0"/>
                <a:cs typeface="Consolas" panose="020B0609020204030204" charset="0"/>
              </a:rPr>
              <a:t>2001:0db8:85a3:0000:0000:8a2e:0370:7334</a:t>
            </a:r>
            <a:r>
              <a:rPr lang="en-US">
                <a:solidFill>
                  <a:schemeClr val="bg1">
                    <a:lumMod val="95000"/>
                  </a:schemeClr>
                </a:solidFill>
                <a:highlight>
                  <a:srgbClr val="808080"/>
                </a:highlight>
              </a:rPr>
              <a:t>.</a:t>
            </a:r>
            <a:endParaRPr lang="en-US">
              <a:solidFill>
                <a:schemeClr val="bg1">
                  <a:lumMod val="95000"/>
                </a:schemeClr>
              </a:solidFill>
              <a:highlight>
                <a:srgbClr val="808080"/>
              </a:highlight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highlight>
                <a:srgbClr val="808080"/>
              </a:highlight>
            </a:endParaRPr>
          </a:p>
          <a:p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Relationship Between DNS and IP Address: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    DNS acts as a translator between domain names (which are easy for humans to remember) and IP    addresses (which computers use to communicate).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indent="457200"/>
            <a:r>
              <a:rPr lang="en-US">
                <a:solidFill>
                  <a:schemeClr val="bg1">
                    <a:lumMod val="95000"/>
                  </a:schemeClr>
                </a:solidFill>
              </a:rPr>
              <a:t>Instead of memorizing a long string of numbers (the IP address), we can use domain names, and DNS resolves them to the appropriate IP addresses.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 idx="4"/>
          </p:nvPr>
        </p:nvSpPr>
        <p:spPr>
          <a:xfrm>
            <a:off x="643255" y="445135"/>
            <a:ext cx="4924425" cy="44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IP Address:</a:t>
            </a:r>
            <a:endParaRPr lang="en-US" altLang="en-GB"/>
          </a:p>
        </p:txBody>
      </p:sp>
      <p:cxnSp>
        <p:nvCxnSpPr>
          <p:cNvPr id="234" name="Google Shape;234;p46"/>
          <p:cNvCxnSpPr/>
          <p:nvPr/>
        </p:nvCxnSpPr>
        <p:spPr>
          <a:xfrm>
            <a:off x="755690" y="398147"/>
            <a:ext cx="2313305" cy="25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3" name="Picture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683895" y="890270"/>
            <a:ext cx="3887470" cy="3218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" name="Picture 123"/>
          <p:cNvPicPr/>
          <p:nvPr/>
        </p:nvPicPr>
        <p:blipFill>
          <a:blip r:embed="rId2"/>
          <a:stretch>
            <a:fillRect/>
          </a:stretch>
        </p:blipFill>
        <p:spPr>
          <a:xfrm>
            <a:off x="4702810" y="843280"/>
            <a:ext cx="2961005" cy="2172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Picture 124"/>
          <p:cNvPicPr/>
          <p:nvPr/>
        </p:nvPicPr>
        <p:blipFill>
          <a:blip r:embed="rId3"/>
          <a:stretch>
            <a:fillRect/>
          </a:stretch>
        </p:blipFill>
        <p:spPr>
          <a:xfrm>
            <a:off x="4716145" y="3075940"/>
            <a:ext cx="2083435" cy="1753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/>
          <p:nvPr>
            <p:ph type="title"/>
          </p:nvPr>
        </p:nvSpPr>
        <p:spPr>
          <a:xfrm>
            <a:off x="1115695" y="627380"/>
            <a:ext cx="7192010" cy="11163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Your Public IP = My Public IP</a:t>
            </a:r>
            <a:endParaRPr lang="en-US" altLang="en-GB" sz="3200"/>
          </a:p>
        </p:txBody>
      </p:sp>
      <p:sp>
        <p:nvSpPr>
          <p:cNvPr id="1987" name="Google Shape;1987;p56"/>
          <p:cNvSpPr txBox="1"/>
          <p:nvPr>
            <p:ph type="body" idx="1"/>
          </p:nvPr>
        </p:nvSpPr>
        <p:spPr>
          <a:xfrm>
            <a:off x="2055495" y="4299585"/>
            <a:ext cx="4896485" cy="567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When connected to the same hostel wifi or same internet source</a:t>
            </a:r>
            <a:endParaRPr lang="en-US" altLang="en-GB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32080" y="174393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986;p56"/>
          <p:cNvSpPr txBox="1"/>
          <p:nvPr/>
        </p:nvSpPr>
        <p:spPr>
          <a:xfrm>
            <a:off x="1920875" y="339090"/>
            <a:ext cx="5302250" cy="78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 ExtraBold"/>
              <a:buNone/>
              <a:defRPr sz="7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>
                <a:solidFill>
                  <a:schemeClr val="tx2">
                    <a:lumMod val="75000"/>
                  </a:schemeClr>
                </a:solidFill>
              </a:rPr>
              <a:t>Interesting Fact:</a:t>
            </a:r>
            <a:endParaRPr lang="en-US" altLang="en-GB" sz="36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Google Shape;1987;p56"/>
          <p:cNvSpPr txBox="1"/>
          <p:nvPr/>
        </p:nvSpPr>
        <p:spPr>
          <a:xfrm>
            <a:off x="2700020" y="2787650"/>
            <a:ext cx="3553460" cy="5670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192.168.0._  ≈  192.168.0._</a:t>
            </a:r>
            <a:endParaRPr lang="en-US" altLang="en-GB"/>
          </a:p>
        </p:txBody>
      </p:sp>
      <p:sp>
        <p:nvSpPr>
          <p:cNvPr id="4" name="Text Box 3"/>
          <p:cNvSpPr txBox="1"/>
          <p:nvPr/>
        </p:nvSpPr>
        <p:spPr>
          <a:xfrm>
            <a:off x="1979930" y="3580130"/>
            <a:ext cx="1550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Your private IP 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436235" y="3580130"/>
            <a:ext cx="1550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bg1"/>
                </a:solidFill>
              </a:rPr>
              <a:t>My private IP 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7" name="Curved Connector 6"/>
          <p:cNvCxnSpPr>
            <a:endCxn id="4" idx="0"/>
          </p:cNvCxnSpPr>
          <p:nvPr/>
        </p:nvCxnSpPr>
        <p:spPr>
          <a:xfrm rot="10800000" flipV="1">
            <a:off x="2755265" y="3219450"/>
            <a:ext cx="952500" cy="36004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endCxn id="6" idx="0"/>
          </p:cNvCxnSpPr>
          <p:nvPr/>
        </p:nvCxnSpPr>
        <p:spPr>
          <a:xfrm>
            <a:off x="5097780" y="3162300"/>
            <a:ext cx="1113790" cy="41783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Google Shape;1986;p56"/>
          <p:cNvSpPr txBox="1"/>
          <p:nvPr/>
        </p:nvSpPr>
        <p:spPr>
          <a:xfrm>
            <a:off x="1299210" y="1894205"/>
            <a:ext cx="6825615" cy="605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 ExtraBold"/>
              <a:buNone/>
              <a:defRPr sz="7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Your Private IP ≈ My </a:t>
            </a:r>
            <a:r>
              <a:rPr lang="en-US" altLang="en-GB" sz="3200">
                <a:sym typeface="+mn-ea"/>
              </a:rPr>
              <a:t>Private </a:t>
            </a:r>
            <a:r>
              <a:rPr lang="en-US" altLang="en-GB" sz="3200"/>
              <a:t>IP</a:t>
            </a:r>
            <a:endParaRPr lang="en-US" altLang="en-GB"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8CB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Futuristic Background by Slidesgo">
  <a:themeElements>
    <a:clrScheme name="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8CB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3299</Words>
  <Application>WPS Presentation</Application>
  <PresentationFormat/>
  <Paragraphs>110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SimSun</vt:lpstr>
      <vt:lpstr>Wingdings</vt:lpstr>
      <vt:lpstr>Arial</vt:lpstr>
      <vt:lpstr>Montserrat ExtraBold</vt:lpstr>
      <vt:lpstr>Montserrat</vt:lpstr>
      <vt:lpstr>Montserrat Medium</vt:lpstr>
      <vt:lpstr>Proxima Nova Semibold</vt:lpstr>
      <vt:lpstr>Proxima Nova</vt:lpstr>
      <vt:lpstr>Montserrat ExtraLight</vt:lpstr>
      <vt:lpstr>Consolas</vt:lpstr>
      <vt:lpstr>Microsoft YaHei</vt:lpstr>
      <vt:lpstr>Arial Unicode MS</vt:lpstr>
      <vt:lpstr>Futuristic Background by Slidesgo</vt:lpstr>
      <vt:lpstr>Slidesgo Final Pages</vt:lpstr>
      <vt:lpstr>1_Futuristic Background by Slidesgo</vt:lpstr>
      <vt:lpstr>D a y  2 </vt:lpstr>
      <vt:lpstr>Today’s Topics:</vt:lpstr>
      <vt:lpstr>01 </vt:lpstr>
      <vt:lpstr>DNS (Domain Name System):</vt:lpstr>
      <vt:lpstr>DNS (Domain Name System):</vt:lpstr>
      <vt:lpstr>02</vt:lpstr>
      <vt:lpstr>IP(Internet Protocol) Address:</vt:lpstr>
      <vt:lpstr>IP Address:</vt:lpstr>
      <vt:lpstr>Your Public IP = My Public IP</vt:lpstr>
      <vt:lpstr>Where Domains Are Stored &amp; How They Fetch:</vt:lpstr>
      <vt:lpstr>PowerPoint 演示文稿</vt:lpstr>
      <vt:lpstr>Summary of how the web works:</vt:lpstr>
      <vt:lpstr>03</vt:lpstr>
      <vt:lpstr>04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/>
  <cp:lastModifiedBy>karma</cp:lastModifiedBy>
  <cp:revision>5</cp:revision>
  <dcterms:created xsi:type="dcterms:W3CDTF">2024-10-19T10:51:00Z</dcterms:created>
  <dcterms:modified xsi:type="dcterms:W3CDTF">2024-10-21T15:44:36Z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7820D3CEBBD145AB8EE29EAA20B92DD3_12</vt:lpwstr>
  </property>
  <property fmtid="{D5CDD505-2E9C-101B-9397-08002B2CF9AE}" pid="3" name="KSOProductBuildVer">
    <vt:lpwstr>1033-12.2.0.13472</vt:lpwstr>
  </property>
</Properties>
</file>